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5" r:id="rId7"/>
    <p:sldId id="262" r:id="rId8"/>
    <p:sldId id="263" r:id="rId9"/>
    <p:sldId id="264" r:id="rId10"/>
    <p:sldId id="266" r:id="rId11"/>
    <p:sldId id="267" r:id="rId12"/>
  </p:sldIdLst>
  <p:sldSz cx="10080625" cy="5670550"/>
  <p:notesSz cx="7559675" cy="10691813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-178" y="-67"/>
      </p:cViewPr>
      <p:guideLst>
        <p:guide orient="horz" pos="1786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l-GR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l-GR" sz="4400" b="0" strike="noStrike" spc="-1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l-GR" sz="4400" b="0" strike="noStrike" spc="-1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571200" y="132660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638040" y="132660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04000" y="304416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571200" y="304416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638040" y="304416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l-GR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l-GR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l-GR" sz="4400" b="0" strike="noStrike" spc="-1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l-G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1640" cy="4388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l-GR" sz="4400" b="0" strike="noStrike" spc="-1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l-GR" sz="4400" b="0" strike="noStrike" spc="-1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l-GR" sz="4400" b="0" strike="noStrike" spc="-1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l-GR" sz="4400" b="0" strike="noStrike" spc="-1">
                <a:latin typeface="Arial"/>
              </a:rPr>
              <a:t>Πατήστε για επεξεργασία της μορφής κειμένου του τίτλου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3200" b="0" strike="noStrike" spc="-1">
                <a:latin typeface="Arial"/>
              </a:rPr>
              <a:t>Πατήστε για επεξεργασία της μορφής κειμένου διάρθρωσης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l-GR" sz="2800" b="0" strike="noStrike" spc="-1">
                <a:latin typeface="Arial"/>
              </a:rPr>
              <a:t>Δεύτερο επίπεδο διάρθρωσης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400" b="0" strike="noStrike" spc="-1">
                <a:latin typeface="Arial"/>
              </a:rPr>
              <a:t>Τρίτο επίπεδο διάρθρωσης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l-GR" sz="2000" b="0" strike="noStrike" spc="-1">
                <a:latin typeface="Arial"/>
              </a:rPr>
              <a:t>Τέταρτο επίπεδο διάρθρωσης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strike="noStrike" spc="-1">
                <a:latin typeface="Arial"/>
              </a:rPr>
              <a:t>Πέμπτο επίπεδο διάρθρωσης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strike="noStrike" spc="-1">
                <a:latin typeface="Arial"/>
              </a:rPr>
              <a:t>Έκτο επίπεδο διάρθρωσης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strike="noStrike" spc="-1">
                <a:latin typeface="Arial"/>
              </a:rPr>
              <a:t>Έβδομο επίπεδο διάρθρωσης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5165280"/>
            <a:ext cx="2348280" cy="3906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l-GR" sz="1400" b="0" strike="noStrike" spc="-1">
                <a:latin typeface="Times New Roman"/>
              </a:rPr>
              <a:t>&lt;ημερομηνία/ώρα&gt;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/>
            <a:r>
              <a:rPr lang="el-GR" sz="1400" b="0" strike="noStrike" spc="-1">
                <a:latin typeface="Times New Roman"/>
              </a:rPr>
              <a:t>&lt;υποσέλιδο&gt;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fld id="{0B6BED9A-43DA-4C05-A2B6-89746EE79F79}" type="slidenum">
              <a:rPr lang="el-GR" sz="1400" b="0" strike="noStrike" spc="-1">
                <a:latin typeface="Times New Roman"/>
              </a:rPr>
              <a:t>‹#›</a:t>
            </a:fld>
            <a:endParaRPr lang="el-GR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g"/><Relationship Id="rId3" Type="http://schemas.openxmlformats.org/officeDocument/2006/relationships/image" Target="../media/image3.png"/><Relationship Id="rId7" Type="http://schemas.openxmlformats.org/officeDocument/2006/relationships/image" Target="../media/image4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2.png"/><Relationship Id="rId9" Type="http://schemas.openxmlformats.org/officeDocument/2006/relationships/image" Target="../media/image5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3.png"/><Relationship Id="rId7" Type="http://schemas.openxmlformats.org/officeDocument/2006/relationships/image" Target="../media/image5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10" Type="http://schemas.openxmlformats.org/officeDocument/2006/relationships/image" Target="../media/image57.jpeg"/><Relationship Id="rId4" Type="http://schemas.openxmlformats.org/officeDocument/2006/relationships/image" Target="../media/image2.png"/><Relationship Id="rId9" Type="http://schemas.openxmlformats.org/officeDocument/2006/relationships/image" Target="../media/image5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2.pn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3.pn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2.png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3.png"/><Relationship Id="rId7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2.png"/><Relationship Id="rId9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3.png"/><Relationship Id="rId7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.png"/><Relationship Id="rId9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3.png"/><Relationship Id="rId7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.png"/><Relationship Id="rId9" Type="http://schemas.openxmlformats.org/officeDocument/2006/relationships/image" Target="../media/image3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.png"/><Relationship Id="rId7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10" Type="http://schemas.openxmlformats.org/officeDocument/2006/relationships/image" Target="../media/image39.jpeg"/><Relationship Id="rId4" Type="http://schemas.openxmlformats.org/officeDocument/2006/relationships/image" Target="../media/image2.png"/><Relationship Id="rId9" Type="http://schemas.openxmlformats.org/officeDocument/2006/relationships/image" Target="../media/image3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.png"/><Relationship Id="rId7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jpeg"/><Relationship Id="rId11" Type="http://schemas.openxmlformats.org/officeDocument/2006/relationships/image" Target="../media/image46.jpeg"/><Relationship Id="rId5" Type="http://schemas.openxmlformats.org/officeDocument/2006/relationships/image" Target="../media/image40.jpeg"/><Relationship Id="rId10" Type="http://schemas.openxmlformats.org/officeDocument/2006/relationships/image" Target="../media/image45.jpeg"/><Relationship Id="rId4" Type="http://schemas.openxmlformats.org/officeDocument/2006/relationships/image" Target="../media/image2.png"/><Relationship Id="rId9" Type="http://schemas.openxmlformats.org/officeDocument/2006/relationships/image" Target="../media/image4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Shape 1"/>
          <p:cNvSpPr txBox="1"/>
          <p:nvPr/>
        </p:nvSpPr>
        <p:spPr>
          <a:xfrm>
            <a:off x="360" y="-125640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l-GR" sz="4400" b="0" strike="noStrike" spc="-1">
              <a:latin typeface="Arial"/>
            </a:endParaRPr>
          </a:p>
        </p:txBody>
      </p:sp>
      <p:pic>
        <p:nvPicPr>
          <p:cNvPr id="42" name="Εικόνα 41"/>
          <p:cNvPicPr/>
          <p:nvPr/>
        </p:nvPicPr>
        <p:blipFill>
          <a:blip r:embed="rId2"/>
          <a:stretch/>
        </p:blipFill>
        <p:spPr>
          <a:xfrm>
            <a:off x="0" y="-3960"/>
            <a:ext cx="2160000" cy="903960"/>
          </a:xfrm>
          <a:prstGeom prst="rect">
            <a:avLst/>
          </a:prstGeom>
          <a:ln w="0">
            <a:noFill/>
          </a:ln>
        </p:spPr>
      </p:pic>
      <p:pic>
        <p:nvPicPr>
          <p:cNvPr id="43" name="Εικόνα 42"/>
          <p:cNvPicPr/>
          <p:nvPr/>
        </p:nvPicPr>
        <p:blipFill>
          <a:blip r:embed="rId3"/>
          <a:stretch/>
        </p:blipFill>
        <p:spPr>
          <a:xfrm>
            <a:off x="7920000" y="4860000"/>
            <a:ext cx="1980000" cy="720000"/>
          </a:xfrm>
          <a:prstGeom prst="rect">
            <a:avLst/>
          </a:prstGeom>
          <a:ln w="0">
            <a:noFill/>
          </a:ln>
        </p:spPr>
      </p:pic>
      <p:pic>
        <p:nvPicPr>
          <p:cNvPr id="44" name="Εικόνα 43"/>
          <p:cNvPicPr/>
          <p:nvPr/>
        </p:nvPicPr>
        <p:blipFill>
          <a:blip r:embed="rId4"/>
          <a:stretch/>
        </p:blipFill>
        <p:spPr>
          <a:xfrm>
            <a:off x="0" y="4680000"/>
            <a:ext cx="3420000" cy="900000"/>
          </a:xfrm>
          <a:prstGeom prst="rect">
            <a:avLst/>
          </a:prstGeom>
          <a:ln w="0">
            <a:noFill/>
          </a:ln>
        </p:spPr>
      </p:pic>
      <p:sp>
        <p:nvSpPr>
          <p:cNvPr id="45" name="TextShape 2"/>
          <p:cNvSpPr txBox="1"/>
          <p:nvPr/>
        </p:nvSpPr>
        <p:spPr>
          <a:xfrm>
            <a:off x="2160000" y="1080000"/>
            <a:ext cx="5760000" cy="369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pPr algn="ctr">
              <a:lnSpc>
                <a:spcPct val="150000"/>
              </a:lnSpc>
            </a:pPr>
            <a:endParaRPr lang="el-GR" sz="1800" b="1" strike="noStrike" spc="-1" dirty="0">
              <a:solidFill>
                <a:srgbClr val="3FAF46"/>
              </a:solidFill>
              <a:latin typeface="Times New Roman"/>
            </a:endParaRPr>
          </a:p>
          <a:p>
            <a:pPr algn="ctr">
              <a:lnSpc>
                <a:spcPct val="150000"/>
              </a:lnSpc>
            </a:pPr>
            <a:r>
              <a:rPr lang="el-GR" sz="1800" b="1" u="dbl" strike="noStrike" spc="-1" dirty="0">
                <a:solidFill>
                  <a:srgbClr val="EA7500"/>
                </a:solidFill>
                <a:uFillTx/>
                <a:latin typeface="Source Sans Pro Black" pitchFamily="34" charset="0"/>
                <a:ea typeface="Source Sans Pro Black" pitchFamily="34" charset="0"/>
              </a:rPr>
              <a:t>ΔΗΜΟΤΙΚΟ ΣΧΟΛΕΙΟ ΜΑΚΡΥΧΩΡΙΟΥ ΛΑΡΙΣΑΣ</a:t>
            </a:r>
            <a:endParaRPr lang="el-GR" sz="1800" b="1" strike="noStrike" spc="-1" dirty="0">
              <a:solidFill>
                <a:srgbClr val="3FAF46"/>
              </a:solidFill>
              <a:latin typeface="Source Sans Pro Black" pitchFamily="34" charset="0"/>
              <a:ea typeface="Source Sans Pro Black" pitchFamily="34" charset="0"/>
            </a:endParaRPr>
          </a:p>
          <a:p>
            <a:pPr algn="ctr">
              <a:lnSpc>
                <a:spcPct val="150000"/>
              </a:lnSpc>
            </a:pPr>
            <a:endParaRPr lang="el-GR" sz="1800" b="1" strike="noStrike" spc="-1" dirty="0">
              <a:solidFill>
                <a:srgbClr val="3FAF46"/>
              </a:solidFill>
              <a:latin typeface="Times New Roman"/>
            </a:endParaRPr>
          </a:p>
          <a:p>
            <a:pPr algn="ctr">
              <a:lnSpc>
                <a:spcPct val="150000"/>
              </a:lnSpc>
            </a:pPr>
            <a:r>
              <a:rPr lang="el-GR" sz="1800" b="1" i="1" u="sng" strike="noStrike" spc="-1" dirty="0">
                <a:solidFill>
                  <a:srgbClr val="3FAF46"/>
                </a:solidFill>
                <a:uFillTx/>
                <a:latin typeface="Source Sans Pro Black" pitchFamily="34" charset="0"/>
                <a:ea typeface="Source Sans Pro Black" pitchFamily="34" charset="0"/>
              </a:rPr>
              <a:t>ΠΕΡΙΒΑΛΛΟΝ, ΒΙΩΣΙΜΗ ΑΝΑΠΤΥΞΗ ΚΑΙ ΕΥΡΩΠΑΙΚΗ ΤΑΥΤΟΤΗΤΑ</a:t>
            </a:r>
            <a:endParaRPr lang="el-GR" sz="1800" b="1" strike="noStrike" spc="-1" dirty="0">
              <a:solidFill>
                <a:srgbClr val="3FAF46"/>
              </a:solidFill>
              <a:latin typeface="Source Sans Pro Black" pitchFamily="34" charset="0"/>
              <a:ea typeface="Source Sans Pro Black" pitchFamily="34" charset="0"/>
            </a:endParaRPr>
          </a:p>
          <a:p>
            <a:pPr algn="ctr">
              <a:lnSpc>
                <a:spcPct val="150000"/>
              </a:lnSpc>
            </a:pPr>
            <a:endParaRPr lang="el-GR" sz="1800" b="1" strike="noStrike" spc="-1" dirty="0">
              <a:solidFill>
                <a:srgbClr val="3FAF46"/>
              </a:solidFill>
              <a:latin typeface="Source Sans Pro Black" pitchFamily="34" charset="0"/>
              <a:ea typeface="Source Sans Pro Black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l-GR" sz="1800" b="1" u="sng" strike="noStrike" spc="-1" dirty="0">
                <a:solidFill>
                  <a:srgbClr val="3FAF46"/>
                </a:solidFill>
                <a:uFillTx/>
                <a:latin typeface="Source Sans Pro Black" pitchFamily="34" charset="0"/>
                <a:ea typeface="Source Sans Pro Black" pitchFamily="34" charset="0"/>
              </a:rPr>
              <a:t>HELSINKI, FINLAND</a:t>
            </a:r>
            <a:endParaRPr lang="el-GR" sz="1800" b="1" strike="noStrike" spc="-1" dirty="0">
              <a:solidFill>
                <a:srgbClr val="3FAF46"/>
              </a:solidFill>
              <a:latin typeface="Source Sans Pro Black" pitchFamily="34" charset="0"/>
              <a:ea typeface="Source Sans Pro Black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l-GR" sz="1800" b="1" u="sng" strike="noStrike" spc="-1" dirty="0">
                <a:solidFill>
                  <a:srgbClr val="3FAF46"/>
                </a:solidFill>
                <a:uFillTx/>
                <a:latin typeface="Source Sans Pro Black" pitchFamily="34" charset="0"/>
                <a:ea typeface="Source Sans Pro Black" pitchFamily="34" charset="0"/>
              </a:rPr>
              <a:t>THE ECO- SOCIAL APPROACH</a:t>
            </a:r>
            <a:endParaRPr lang="el-GR" sz="1800" b="1" strike="noStrike" spc="-1" dirty="0">
              <a:solidFill>
                <a:srgbClr val="3FAF46"/>
              </a:solidFill>
              <a:latin typeface="Source Sans Pro Black" pitchFamily="34" charset="0"/>
              <a:ea typeface="Source Sans Pro Black" pitchFamily="34" charset="0"/>
            </a:endParaRPr>
          </a:p>
          <a:p>
            <a:pPr algn="ctr">
              <a:lnSpc>
                <a:spcPct val="150000"/>
              </a:lnSpc>
            </a:pPr>
            <a:endParaRPr lang="el-GR" sz="1800" b="1" strike="noStrike" spc="-1" dirty="0">
              <a:solidFill>
                <a:srgbClr val="3FAF46"/>
              </a:solidFill>
              <a:latin typeface="Times New Roman"/>
            </a:endParaRPr>
          </a:p>
          <a:p>
            <a:pPr algn="ctr">
              <a:lnSpc>
                <a:spcPct val="150000"/>
              </a:lnSpc>
            </a:pPr>
            <a:r>
              <a:rPr lang="el-GR" sz="1500" b="1" strike="noStrike" spc="-1" dirty="0">
                <a:solidFill>
                  <a:srgbClr val="EA7500"/>
                </a:solidFill>
                <a:latin typeface="Times New Roman"/>
              </a:rPr>
              <a:t>ΠΡΟΓΡΑΜΜΑ ΕΡΑΣΜΟΥΣ 2020-2023</a:t>
            </a:r>
            <a:endParaRPr lang="el-GR" sz="1500" b="1" strike="noStrike" spc="-1" dirty="0">
              <a:solidFill>
                <a:srgbClr val="3FAF46"/>
              </a:solidFill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/>
          <p:nvPr/>
        </p:nvPicPr>
        <p:blipFill>
          <a:blip r:embed="rId2"/>
          <a:stretch/>
        </p:blipFill>
        <p:spPr>
          <a:xfrm>
            <a:off x="0" y="-3960"/>
            <a:ext cx="2160000" cy="903960"/>
          </a:xfrm>
          <a:prstGeom prst="rect">
            <a:avLst/>
          </a:prstGeom>
          <a:ln w="0">
            <a:noFill/>
          </a:ln>
        </p:spPr>
      </p:pic>
      <p:pic>
        <p:nvPicPr>
          <p:cNvPr id="3" name="Εικόνα 2"/>
          <p:cNvPicPr/>
          <p:nvPr/>
        </p:nvPicPr>
        <p:blipFill>
          <a:blip r:embed="rId3"/>
          <a:stretch/>
        </p:blipFill>
        <p:spPr>
          <a:xfrm>
            <a:off x="0" y="4680000"/>
            <a:ext cx="3420000" cy="900000"/>
          </a:xfrm>
          <a:prstGeom prst="rect">
            <a:avLst/>
          </a:prstGeom>
          <a:ln w="0">
            <a:noFill/>
          </a:ln>
        </p:spPr>
      </p:pic>
      <p:pic>
        <p:nvPicPr>
          <p:cNvPr id="4" name="Εικόνα 3"/>
          <p:cNvPicPr/>
          <p:nvPr/>
        </p:nvPicPr>
        <p:blipFill>
          <a:blip r:embed="rId4"/>
          <a:stretch/>
        </p:blipFill>
        <p:spPr>
          <a:xfrm>
            <a:off x="7920000" y="4860000"/>
            <a:ext cx="1980000" cy="720000"/>
          </a:xfrm>
          <a:prstGeom prst="rect">
            <a:avLst/>
          </a:prstGeom>
          <a:ln w="0">
            <a:noFill/>
          </a:ln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76" y="900000"/>
            <a:ext cx="2052175" cy="1539131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101" y="2259211"/>
            <a:ext cx="1956164" cy="1467123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041" y="314996"/>
            <a:ext cx="2016224" cy="15121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5776" y="2763267"/>
            <a:ext cx="2052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0070C0"/>
                </a:solidFill>
              </a:rPr>
              <a:t>Πώς Ήρθαμε</a:t>
            </a:r>
            <a:endParaRPr lang="el-GR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36056" y="4203427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00B050"/>
                </a:solidFill>
              </a:rPr>
              <a:t>Πώς εξελίχθηκε</a:t>
            </a:r>
            <a:endParaRPr lang="el-GR" b="1" dirty="0">
              <a:solidFill>
                <a:srgbClr val="00B050"/>
              </a:solidFill>
            </a:endParaRPr>
          </a:p>
        </p:txBody>
      </p:sp>
      <p:pic>
        <p:nvPicPr>
          <p:cNvPr id="10" name="Εικόνα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448" y="387573"/>
            <a:ext cx="3793952" cy="1842438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291" y="2691259"/>
            <a:ext cx="3071709" cy="230378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280672" y="2763267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Πώς φεύγουμε!</a:t>
            </a:r>
            <a:endParaRPr lang="el-G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93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/>
          <p:nvPr/>
        </p:nvPicPr>
        <p:blipFill>
          <a:blip r:embed="rId2"/>
          <a:stretch/>
        </p:blipFill>
        <p:spPr>
          <a:xfrm>
            <a:off x="0" y="-3960"/>
            <a:ext cx="2160000" cy="903960"/>
          </a:xfrm>
          <a:prstGeom prst="rect">
            <a:avLst/>
          </a:prstGeom>
          <a:ln w="0">
            <a:noFill/>
          </a:ln>
        </p:spPr>
      </p:pic>
      <p:pic>
        <p:nvPicPr>
          <p:cNvPr id="3" name="Εικόνα 2"/>
          <p:cNvPicPr/>
          <p:nvPr/>
        </p:nvPicPr>
        <p:blipFill>
          <a:blip r:embed="rId3"/>
          <a:stretch/>
        </p:blipFill>
        <p:spPr>
          <a:xfrm>
            <a:off x="0" y="4680000"/>
            <a:ext cx="3420000" cy="900000"/>
          </a:xfrm>
          <a:prstGeom prst="rect">
            <a:avLst/>
          </a:prstGeom>
          <a:ln w="0">
            <a:noFill/>
          </a:ln>
        </p:spPr>
      </p:pic>
      <p:pic>
        <p:nvPicPr>
          <p:cNvPr id="4" name="Εικόνα 3"/>
          <p:cNvPicPr/>
          <p:nvPr/>
        </p:nvPicPr>
        <p:blipFill>
          <a:blip r:embed="rId4"/>
          <a:stretch/>
        </p:blipFill>
        <p:spPr>
          <a:xfrm>
            <a:off x="7920000" y="4860000"/>
            <a:ext cx="1980000" cy="720000"/>
          </a:xfrm>
          <a:prstGeom prst="rect">
            <a:avLst/>
          </a:prstGeom>
          <a:ln w="0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232000" y="1035075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B050"/>
                </a:solidFill>
              </a:rPr>
              <a:t>Thank you for your attention</a:t>
            </a:r>
            <a:r>
              <a:rPr lang="en-GB" b="1" dirty="0" smtClean="0">
                <a:solidFill>
                  <a:srgbClr val="00B050"/>
                </a:solidFill>
              </a:rPr>
              <a:t>!</a:t>
            </a:r>
            <a:endParaRPr lang="el-GR" b="1" dirty="0" smtClean="0">
              <a:solidFill>
                <a:srgbClr val="00B050"/>
              </a:solidFill>
            </a:endParaRPr>
          </a:p>
          <a:p>
            <a:r>
              <a:rPr lang="el-GR" b="1" dirty="0" smtClean="0">
                <a:solidFill>
                  <a:srgbClr val="00B050"/>
                </a:solidFill>
              </a:rPr>
              <a:t>ΕΥΧΑΡΙΣΤΟΥΜΕ ΓΙΑ ΤΗΝ ΕΥΚΑΙΡΙΑ!</a:t>
            </a:r>
            <a:endParaRPr lang="el-GR" b="1" dirty="0">
              <a:solidFill>
                <a:srgbClr val="00B050"/>
              </a:solidFill>
            </a:endParaRP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1565" y="1276336"/>
            <a:ext cx="1916869" cy="1434347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78135" y="2192997"/>
            <a:ext cx="2027810" cy="1152128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639" y="1793334"/>
            <a:ext cx="2056903" cy="1539131"/>
          </a:xfrm>
          <a:prstGeom prst="rect">
            <a:avLst/>
          </a:prstGeom>
        </p:spPr>
      </p:pic>
      <p:pic>
        <p:nvPicPr>
          <p:cNvPr id="10" name="Εικόνα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377" y="3915394"/>
            <a:ext cx="1077420" cy="144016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871960" y="3782966"/>
            <a:ext cx="10801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Χωριό </a:t>
            </a:r>
            <a:r>
              <a:rPr lang="el-GR" dirty="0" err="1" smtClean="0">
                <a:solidFill>
                  <a:srgbClr val="FF0000"/>
                </a:solidFill>
              </a:rPr>
              <a:t>Αη</a:t>
            </a:r>
            <a:r>
              <a:rPr lang="el-GR" dirty="0" smtClean="0">
                <a:solidFill>
                  <a:srgbClr val="FF0000"/>
                </a:solidFill>
              </a:rPr>
              <a:t>- Βασίλη…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60192" y="3555355"/>
            <a:ext cx="1984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Α</a:t>
            </a:r>
            <a:r>
              <a:rPr lang="en-US" dirty="0" err="1" smtClean="0">
                <a:solidFill>
                  <a:srgbClr val="FF0000"/>
                </a:solidFill>
              </a:rPr>
              <a:t>irport</a:t>
            </a:r>
            <a:endParaRPr lang="el-GR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Waiting lounge</a:t>
            </a:r>
            <a:endParaRPr lang="el-GR" dirty="0">
              <a:solidFill>
                <a:srgbClr val="FF0000"/>
              </a:solidFill>
            </a:endParaRPr>
          </a:p>
        </p:txBody>
      </p:sp>
      <p:pic>
        <p:nvPicPr>
          <p:cNvPr id="14" name="Εικόνα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66513" y="443346"/>
            <a:ext cx="1732174" cy="129614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984528" y="2259211"/>
            <a:ext cx="2592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Η βροχή είναι ο τρόπος του Θεού να πει ευχαριστώ!</a:t>
            </a:r>
            <a:endParaRPr lang="el-GR" dirty="0">
              <a:solidFill>
                <a:srgbClr val="FF0000"/>
              </a:solidFill>
            </a:endParaRPr>
          </a:p>
        </p:txBody>
      </p:sp>
      <p:pic>
        <p:nvPicPr>
          <p:cNvPr id="9" name="Εικόνα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2680" y="2835275"/>
            <a:ext cx="902566" cy="1206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92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Shape 1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l-GR" sz="4400" b="0" strike="noStrike" spc="-1">
              <a:latin typeface="Arial"/>
            </a:endParaRPr>
          </a:p>
        </p:txBody>
      </p:sp>
      <p:sp>
        <p:nvSpPr>
          <p:cNvPr id="47" name="TextShape 2"/>
          <p:cNvSpPr txBox="1"/>
          <p:nvPr/>
        </p:nvSpPr>
        <p:spPr>
          <a:xfrm>
            <a:off x="3672160" y="226080"/>
            <a:ext cx="5903480" cy="4388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rmAutofit/>
          </a:bodyPr>
          <a:lstStyle/>
          <a:p>
            <a:r>
              <a:rPr lang="en-GB" sz="3200" b="0" strike="noStrike" spc="-1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Why Finland?</a:t>
            </a:r>
          </a:p>
          <a:p>
            <a:pPr>
              <a:lnSpc>
                <a:spcPct val="150000"/>
              </a:lnSpc>
            </a:pPr>
            <a:r>
              <a:rPr lang="el-GR" sz="1200" spc="-1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Η πιο ευτυχισμένη χώρα για 6</a:t>
            </a:r>
            <a:r>
              <a:rPr lang="el-GR" sz="1200" spc="-1" baseline="30000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η</a:t>
            </a:r>
            <a:r>
              <a:rPr lang="el-GR" sz="1200" spc="-1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 χρονιά</a:t>
            </a:r>
            <a:r>
              <a:rPr lang="en-US" sz="1200" spc="-1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: </a:t>
            </a:r>
            <a:r>
              <a:rPr lang="el-GR" sz="1200" spc="-1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απλά επειδή απολαμβάνουν μικρές χαρές της ζωής όπως βόλτα στο δάσος?</a:t>
            </a:r>
          </a:p>
          <a:p>
            <a:pPr marL="171450" indent="-171450">
              <a:lnSpc>
                <a:spcPct val="150000"/>
              </a:lnSpc>
              <a:buFont typeface="Wingdings" pitchFamily="2" charset="2"/>
              <a:buChar char="Ø"/>
            </a:pPr>
            <a:r>
              <a:rPr lang="el-GR" sz="1200" b="0" strike="noStrike" spc="-1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Η νομική διάσταση </a:t>
            </a:r>
            <a:r>
              <a:rPr lang="en-US" sz="1200" b="0" strike="noStrike" spc="-1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Everyman’s right: </a:t>
            </a:r>
            <a:r>
              <a:rPr lang="el-GR" sz="1200" b="0" strike="noStrike" spc="-1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όλοι, ακόμη και οι επισκέπτες μπορούν να περιηγηθούν ασχέτως ιδιοκτησίας. </a:t>
            </a:r>
          </a:p>
          <a:p>
            <a:pPr marL="171450" indent="-171450">
              <a:lnSpc>
                <a:spcPct val="150000"/>
              </a:lnSpc>
              <a:buFont typeface="Wingdings" pitchFamily="2" charset="2"/>
              <a:buChar char="Ø"/>
            </a:pPr>
            <a:r>
              <a:rPr lang="el-GR" sz="1200" spc="-1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Υπευθυνότητα και Σεβασμός σε φύση, ανθρώπους, ιδιοκτησία</a:t>
            </a:r>
          </a:p>
          <a:p>
            <a:pPr marL="171450" indent="-171450">
              <a:lnSpc>
                <a:spcPct val="150000"/>
              </a:lnSpc>
              <a:buFont typeface="Wingdings" pitchFamily="2" charset="2"/>
              <a:buChar char="Ø"/>
            </a:pPr>
            <a:r>
              <a:rPr lang="el-GR" sz="1200" b="0" strike="noStrike" spc="-1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Χρυσός κανόνας</a:t>
            </a:r>
            <a:r>
              <a:rPr lang="en-US" sz="1200" b="0" strike="noStrike" spc="-1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: </a:t>
            </a:r>
            <a:r>
              <a:rPr lang="el-GR" sz="1200" b="0" strike="noStrike" spc="-1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διατήρηση τοπίου για μελλοντικές γενεές</a:t>
            </a:r>
          </a:p>
          <a:p>
            <a:pPr marL="171450" indent="-171450">
              <a:lnSpc>
                <a:spcPct val="150000"/>
              </a:lnSpc>
              <a:buFont typeface="Wingdings" pitchFamily="2" charset="2"/>
              <a:buChar char="Ø"/>
            </a:pPr>
            <a:r>
              <a:rPr lang="el-GR" sz="1200" spc="-1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Σε εναρμόνιση με 17 Στόχους </a:t>
            </a:r>
            <a:r>
              <a:rPr lang="el-GR" sz="1200" spc="-1" dirty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Β</a:t>
            </a:r>
            <a:r>
              <a:rPr lang="el-GR" sz="1200" spc="-1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ιώσιμης </a:t>
            </a:r>
            <a:r>
              <a:rPr lang="el-GR" sz="1200" spc="-1" dirty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Α</a:t>
            </a:r>
            <a:r>
              <a:rPr lang="el-GR" sz="1200" spc="-1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νάπτυξης των Ην. Εθνών</a:t>
            </a:r>
            <a:r>
              <a:rPr lang="en-US" sz="1200" spc="-1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: 4, </a:t>
            </a:r>
            <a:r>
              <a:rPr lang="el-GR" sz="1200" spc="-1" dirty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Π</a:t>
            </a:r>
            <a:r>
              <a:rPr lang="el-GR" sz="1200" spc="-1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οιοτική εκπαίδευση/ 12 Υπεύθυνη παραγωγή και κατανάλωση/ 15 Ζωή πάνω στη γ</a:t>
            </a:r>
            <a:r>
              <a:rPr lang="el-GR" sz="1200" spc="-1" dirty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η</a:t>
            </a:r>
            <a:endParaRPr lang="el-GR" sz="1200" spc="-1" dirty="0" smtClean="0">
              <a:solidFill>
                <a:schemeClr val="accent3">
                  <a:lumMod val="75000"/>
                </a:schemeClr>
              </a:solidFill>
              <a:latin typeface="Arial Black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endParaRPr lang="el-GR" sz="1200" b="0" strike="noStrike" spc="-1" dirty="0">
              <a:solidFill>
                <a:srgbClr val="FFC000"/>
              </a:solidFill>
              <a:latin typeface="Arial Black" pitchFamily="34" charset="0"/>
            </a:endParaRPr>
          </a:p>
        </p:txBody>
      </p:sp>
      <p:pic>
        <p:nvPicPr>
          <p:cNvPr id="4" name="Εικόνα 3"/>
          <p:cNvPicPr/>
          <p:nvPr/>
        </p:nvPicPr>
        <p:blipFill>
          <a:blip r:embed="rId2"/>
          <a:stretch/>
        </p:blipFill>
        <p:spPr>
          <a:xfrm>
            <a:off x="0" y="-3960"/>
            <a:ext cx="2160000" cy="903960"/>
          </a:xfrm>
          <a:prstGeom prst="rect">
            <a:avLst/>
          </a:prstGeom>
          <a:ln w="0">
            <a:noFill/>
          </a:ln>
        </p:spPr>
      </p:pic>
      <p:pic>
        <p:nvPicPr>
          <p:cNvPr id="5" name="Εικόνα 4"/>
          <p:cNvPicPr/>
          <p:nvPr/>
        </p:nvPicPr>
        <p:blipFill>
          <a:blip r:embed="rId3"/>
          <a:stretch/>
        </p:blipFill>
        <p:spPr>
          <a:xfrm>
            <a:off x="0" y="4680000"/>
            <a:ext cx="3420000" cy="900000"/>
          </a:xfrm>
          <a:prstGeom prst="rect">
            <a:avLst/>
          </a:prstGeom>
          <a:ln w="0">
            <a:noFill/>
          </a:ln>
        </p:spPr>
      </p:pic>
      <p:pic>
        <p:nvPicPr>
          <p:cNvPr id="6" name="Εικόνα 5"/>
          <p:cNvPicPr/>
          <p:nvPr/>
        </p:nvPicPr>
        <p:blipFill>
          <a:blip r:embed="rId4"/>
          <a:stretch/>
        </p:blipFill>
        <p:spPr>
          <a:xfrm>
            <a:off x="7920000" y="4860000"/>
            <a:ext cx="1980000" cy="720000"/>
          </a:xfrm>
          <a:prstGeom prst="rect">
            <a:avLst/>
          </a:prstGeom>
          <a:ln w="0">
            <a:noFill/>
          </a:ln>
        </p:spPr>
      </p:pic>
      <p:pic>
        <p:nvPicPr>
          <p:cNvPr id="2" name="Εικόνα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0" y="819051"/>
            <a:ext cx="1720572" cy="1287203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352" y="1736384"/>
            <a:ext cx="1828775" cy="1368152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04" y="3104536"/>
            <a:ext cx="1840191" cy="1376693"/>
          </a:xfrm>
          <a:prstGeom prst="rect">
            <a:avLst/>
          </a:prstGeom>
        </p:spPr>
      </p:pic>
      <p:pic>
        <p:nvPicPr>
          <p:cNvPr id="10" name="Εικόνα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075" y="3883501"/>
            <a:ext cx="2183203" cy="1633638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89037" y="3778502"/>
            <a:ext cx="2060885" cy="15421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Shape 1"/>
          <p:cNvSpPr txBox="1"/>
          <p:nvPr/>
        </p:nvSpPr>
        <p:spPr>
          <a:xfrm>
            <a:off x="7704608" y="1755155"/>
            <a:ext cx="1584176" cy="28803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l-GR" dirty="0">
                <a:solidFill>
                  <a:srgbClr val="FF0000"/>
                </a:solidFill>
              </a:rPr>
              <a:t>Προαύλιο σχολείου</a:t>
            </a:r>
          </a:p>
        </p:txBody>
      </p:sp>
      <p:sp>
        <p:nvSpPr>
          <p:cNvPr id="49" name="TextShape 2"/>
          <p:cNvSpPr txBox="1"/>
          <p:nvPr/>
        </p:nvSpPr>
        <p:spPr>
          <a:xfrm>
            <a:off x="504000" y="1326600"/>
            <a:ext cx="3528200" cy="1868715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rmAutofit lnSpcReduction="10000"/>
          </a:bodyPr>
          <a:lstStyle/>
          <a:p>
            <a:pPr marL="171450" indent="-171450">
              <a:lnSpc>
                <a:spcPct val="150000"/>
              </a:lnSpc>
              <a:buFont typeface="Wingdings" pitchFamily="2" charset="2"/>
              <a:buChar char="ü"/>
            </a:pPr>
            <a:r>
              <a:rPr lang="el-GR" sz="1200" spc="-1" dirty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Ποιοτική εκπαίδευση</a:t>
            </a:r>
            <a:r>
              <a:rPr lang="en-US" sz="1200" spc="-1" dirty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:</a:t>
            </a:r>
            <a:r>
              <a:rPr lang="el-GR" sz="1200" spc="-1" dirty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 μέχρι τα 18, χωρίς αξιολόγηση, βαθμολόγηση, κατάταξη, πανεπιστήμιο ανοικτό για όλους</a:t>
            </a:r>
          </a:p>
          <a:p>
            <a:pPr marL="171450" indent="-171450">
              <a:lnSpc>
                <a:spcPct val="150000"/>
              </a:lnSpc>
              <a:buFont typeface="Wingdings" pitchFamily="2" charset="2"/>
              <a:buChar char="ü"/>
            </a:pPr>
            <a:r>
              <a:rPr lang="el-GR" sz="1200" spc="-1" dirty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Υπεύθυνη παραγωγή και κατανάλωση</a:t>
            </a:r>
            <a:r>
              <a:rPr lang="en-US" sz="1200" spc="-1" dirty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: </a:t>
            </a:r>
            <a:r>
              <a:rPr lang="el-GR" sz="1200" spc="-1" dirty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ανεξάρτητοι πολίτες</a:t>
            </a:r>
          </a:p>
          <a:p>
            <a:pPr marL="171450" indent="-171450">
              <a:lnSpc>
                <a:spcPct val="150000"/>
              </a:lnSpc>
              <a:buFont typeface="Wingdings" pitchFamily="2" charset="2"/>
              <a:buChar char="ü"/>
            </a:pPr>
            <a:r>
              <a:rPr lang="el-GR" sz="1200" spc="-1" dirty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Ζωή πάνω στη γη</a:t>
            </a:r>
            <a:r>
              <a:rPr lang="en-US" sz="1200" spc="-1" dirty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: </a:t>
            </a:r>
            <a:r>
              <a:rPr lang="el-GR" sz="1200" spc="-1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Σε εναρμόνιση με τη φύση</a:t>
            </a:r>
            <a:endParaRPr lang="el-GR" sz="1200" spc="-1" dirty="0">
              <a:solidFill>
                <a:schemeClr val="accent3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4" name="Εικόνα 3"/>
          <p:cNvPicPr/>
          <p:nvPr/>
        </p:nvPicPr>
        <p:blipFill>
          <a:blip r:embed="rId2"/>
          <a:stretch/>
        </p:blipFill>
        <p:spPr>
          <a:xfrm>
            <a:off x="0" y="-3960"/>
            <a:ext cx="2160000" cy="903960"/>
          </a:xfrm>
          <a:prstGeom prst="rect">
            <a:avLst/>
          </a:prstGeom>
          <a:ln w="0">
            <a:noFill/>
          </a:ln>
        </p:spPr>
      </p:pic>
      <p:pic>
        <p:nvPicPr>
          <p:cNvPr id="5" name="Εικόνα 4"/>
          <p:cNvPicPr/>
          <p:nvPr/>
        </p:nvPicPr>
        <p:blipFill>
          <a:blip r:embed="rId3"/>
          <a:stretch/>
        </p:blipFill>
        <p:spPr>
          <a:xfrm>
            <a:off x="-1" y="4680000"/>
            <a:ext cx="3420000" cy="900000"/>
          </a:xfrm>
          <a:prstGeom prst="rect">
            <a:avLst/>
          </a:prstGeom>
          <a:ln w="0">
            <a:noFill/>
          </a:ln>
        </p:spPr>
      </p:pic>
      <p:pic>
        <p:nvPicPr>
          <p:cNvPr id="6" name="Εικόνα 5"/>
          <p:cNvPicPr/>
          <p:nvPr/>
        </p:nvPicPr>
        <p:blipFill>
          <a:blip r:embed="rId4"/>
          <a:stretch/>
        </p:blipFill>
        <p:spPr>
          <a:xfrm>
            <a:off x="7920000" y="4860000"/>
            <a:ext cx="1980000" cy="720000"/>
          </a:xfrm>
          <a:prstGeom prst="rect">
            <a:avLst/>
          </a:prstGeom>
          <a:ln w="0">
            <a:noFill/>
          </a:ln>
        </p:spPr>
      </p:pic>
      <p:pic>
        <p:nvPicPr>
          <p:cNvPr id="2" name="Εικόνα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105" y="-3960"/>
            <a:ext cx="1313075" cy="1755155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472" y="3550224"/>
            <a:ext cx="1897895" cy="1419862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54" y="3202672"/>
            <a:ext cx="4118917" cy="1465336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157" y="2835275"/>
            <a:ext cx="2852973" cy="2134811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4333" y="198957"/>
            <a:ext cx="1961067" cy="1467123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180" y="-424253"/>
            <a:ext cx="1845626" cy="1380759"/>
          </a:xfrm>
          <a:prstGeom prst="rect">
            <a:avLst/>
          </a:prstGeom>
        </p:spPr>
      </p:pic>
      <p:pic>
        <p:nvPicPr>
          <p:cNvPr id="10" name="Εικόνα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656" y="2187203"/>
            <a:ext cx="1737540" cy="12998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Shape 1"/>
          <p:cNvSpPr txBox="1"/>
          <p:nvPr/>
        </p:nvSpPr>
        <p:spPr>
          <a:xfrm>
            <a:off x="2160000" y="226080"/>
            <a:ext cx="6480712" cy="311325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pc="-1" dirty="0" smtClean="0">
                <a:solidFill>
                  <a:srgbClr val="FFC000"/>
                </a:solidFill>
                <a:latin typeface="Arial Black" pitchFamily="34" charset="0"/>
              </a:rPr>
              <a:t>Environmental Education in Finland- The Eco- Social Approach</a:t>
            </a:r>
          </a:p>
          <a:p>
            <a:pPr marL="285750" indent="-285750" algn="ctr">
              <a:buFont typeface="Wingdings" pitchFamily="2" charset="2"/>
              <a:buChar char="v"/>
            </a:pPr>
            <a:r>
              <a:rPr lang="el-GR" spc="-1" dirty="0" smtClean="0">
                <a:solidFill>
                  <a:srgbClr val="FFC000"/>
                </a:solidFill>
                <a:latin typeface="Arial Black" pitchFamily="34" charset="0"/>
              </a:rPr>
              <a:t>Βιωματικές Δράσεις</a:t>
            </a:r>
            <a:r>
              <a:rPr lang="en-US" spc="-1" dirty="0" smtClean="0">
                <a:solidFill>
                  <a:srgbClr val="FFC000"/>
                </a:solidFill>
                <a:latin typeface="Arial Black" pitchFamily="34" charset="0"/>
              </a:rPr>
              <a:t>:</a:t>
            </a:r>
          </a:p>
          <a:p>
            <a:pPr marL="285750" indent="-285750" algn="ctr">
              <a:buFont typeface="Wingdings" pitchFamily="2" charset="2"/>
              <a:buChar char="v"/>
            </a:pPr>
            <a:r>
              <a:rPr lang="el-GR" spc="-1" dirty="0" smtClean="0">
                <a:solidFill>
                  <a:srgbClr val="FFC000"/>
                </a:solidFill>
                <a:latin typeface="Arial Black" pitchFamily="34" charset="0"/>
              </a:rPr>
              <a:t>Πώς να προστατεύσουμε το νησί μας από φυσικές καταστροφές</a:t>
            </a:r>
          </a:p>
          <a:p>
            <a:pPr marL="285750" indent="-285750" algn="ctr">
              <a:buFont typeface="Wingdings" pitchFamily="2" charset="2"/>
              <a:buChar char="v"/>
            </a:pPr>
            <a:r>
              <a:rPr lang="el-GR" b="0" strike="noStrike" spc="-1" dirty="0" smtClean="0">
                <a:solidFill>
                  <a:srgbClr val="FFC000"/>
                </a:solidFill>
                <a:latin typeface="Arial Black" pitchFamily="34" charset="0"/>
              </a:rPr>
              <a:t>Πώς να ξεχωρίζουμε ποιες εταιρείες κάνουν κατάχρηση οικολογικού/ βιολογικού/ φυσικού </a:t>
            </a:r>
            <a:r>
              <a:rPr lang="en-US" b="0" strike="noStrike" spc="-1" dirty="0" smtClean="0">
                <a:solidFill>
                  <a:srgbClr val="FFC000"/>
                </a:solidFill>
                <a:latin typeface="Arial Black" pitchFamily="34" charset="0"/>
              </a:rPr>
              <a:t>labeling</a:t>
            </a:r>
          </a:p>
          <a:p>
            <a:pPr marL="285750" indent="-285750" algn="ctr">
              <a:buFont typeface="Wingdings" pitchFamily="2" charset="2"/>
              <a:buChar char="v"/>
            </a:pPr>
            <a:r>
              <a:rPr lang="el-GR" spc="-1" dirty="0" smtClean="0">
                <a:solidFill>
                  <a:srgbClr val="FFC000"/>
                </a:solidFill>
                <a:latin typeface="Arial Black" pitchFamily="34" charset="0"/>
              </a:rPr>
              <a:t>Πόσο  </a:t>
            </a:r>
            <a:r>
              <a:rPr lang="en-US" spc="-1" dirty="0" smtClean="0">
                <a:solidFill>
                  <a:srgbClr val="FFC000"/>
                </a:solidFill>
                <a:latin typeface="Arial Black" pitchFamily="34" charset="0"/>
              </a:rPr>
              <a:t>eco, bio, natural </a:t>
            </a:r>
            <a:r>
              <a:rPr lang="el-GR" spc="-1" dirty="0" smtClean="0">
                <a:solidFill>
                  <a:srgbClr val="FFC000"/>
                </a:solidFill>
                <a:latin typeface="Arial Black" pitchFamily="34" charset="0"/>
              </a:rPr>
              <a:t>είναι τα «</a:t>
            </a:r>
            <a:r>
              <a:rPr lang="el-GR" spc="-1" dirty="0" err="1" smtClean="0">
                <a:solidFill>
                  <a:srgbClr val="FFC000"/>
                </a:solidFill>
                <a:latin typeface="Arial Black" pitchFamily="34" charset="0"/>
              </a:rPr>
              <a:t>πράσινα»προιόντα</a:t>
            </a:r>
            <a:r>
              <a:rPr lang="el-GR" spc="-1" dirty="0" smtClean="0">
                <a:solidFill>
                  <a:srgbClr val="FFC000"/>
                </a:solidFill>
                <a:latin typeface="Arial Black" pitchFamily="34" charset="0"/>
              </a:rPr>
              <a:t> ?</a:t>
            </a:r>
            <a:endParaRPr lang="en-US" b="0" strike="noStrike" spc="-1" dirty="0" smtClean="0">
              <a:solidFill>
                <a:srgbClr val="FFC000"/>
              </a:solidFill>
              <a:latin typeface="Arial Black" pitchFamily="34" charset="0"/>
            </a:endParaRPr>
          </a:p>
          <a:p>
            <a:pPr marL="285750" indent="-285750" algn="ctr">
              <a:buFont typeface="Wingdings" pitchFamily="2" charset="2"/>
              <a:buChar char="v"/>
            </a:pPr>
            <a:endParaRPr lang="el-GR" b="0" strike="noStrike" spc="-1" dirty="0">
              <a:solidFill>
                <a:srgbClr val="FFC000"/>
              </a:solidFill>
              <a:latin typeface="Arial Black" pitchFamily="34" charset="0"/>
            </a:endParaRPr>
          </a:p>
        </p:txBody>
      </p:sp>
      <p:pic>
        <p:nvPicPr>
          <p:cNvPr id="4" name="Εικόνα 3"/>
          <p:cNvPicPr/>
          <p:nvPr/>
        </p:nvPicPr>
        <p:blipFill>
          <a:blip r:embed="rId2"/>
          <a:stretch/>
        </p:blipFill>
        <p:spPr>
          <a:xfrm>
            <a:off x="0" y="-3960"/>
            <a:ext cx="2160000" cy="903960"/>
          </a:xfrm>
          <a:prstGeom prst="rect">
            <a:avLst/>
          </a:prstGeom>
          <a:ln w="0">
            <a:noFill/>
          </a:ln>
        </p:spPr>
      </p:pic>
      <p:pic>
        <p:nvPicPr>
          <p:cNvPr id="5" name="Εικόνα 4"/>
          <p:cNvPicPr/>
          <p:nvPr/>
        </p:nvPicPr>
        <p:blipFill>
          <a:blip r:embed="rId3"/>
          <a:stretch/>
        </p:blipFill>
        <p:spPr>
          <a:xfrm>
            <a:off x="0" y="4680000"/>
            <a:ext cx="3420000" cy="900000"/>
          </a:xfrm>
          <a:prstGeom prst="rect">
            <a:avLst/>
          </a:prstGeom>
          <a:ln w="0">
            <a:noFill/>
          </a:ln>
        </p:spPr>
      </p:pic>
      <p:pic>
        <p:nvPicPr>
          <p:cNvPr id="6" name="Εικόνα 5"/>
          <p:cNvPicPr/>
          <p:nvPr/>
        </p:nvPicPr>
        <p:blipFill>
          <a:blip r:embed="rId4"/>
          <a:stretch/>
        </p:blipFill>
        <p:spPr>
          <a:xfrm>
            <a:off x="7920000" y="4860000"/>
            <a:ext cx="1980000" cy="720000"/>
          </a:xfrm>
          <a:prstGeom prst="rect">
            <a:avLst/>
          </a:prstGeom>
          <a:ln w="0">
            <a:noFill/>
          </a:ln>
        </p:spPr>
      </p:pic>
      <p:pic>
        <p:nvPicPr>
          <p:cNvPr id="2" name="Εικόνα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797" y="1107083"/>
            <a:ext cx="1251267" cy="936104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3768" y="2547243"/>
            <a:ext cx="2573098" cy="1924999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059" y="3509742"/>
            <a:ext cx="2239469" cy="16754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Shape 2"/>
          <p:cNvSpPr txBox="1"/>
          <p:nvPr/>
        </p:nvSpPr>
        <p:spPr>
          <a:xfrm>
            <a:off x="215776" y="900000"/>
            <a:ext cx="4715144" cy="1994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rmAutofit fontScale="47500" lnSpcReduction="20000"/>
          </a:bodyPr>
          <a:lstStyle/>
          <a:p>
            <a:pPr marL="285750" indent="-285750" algn="ctr">
              <a:lnSpc>
                <a:spcPct val="170000"/>
              </a:lnSpc>
              <a:buFont typeface="Wingdings" pitchFamily="2" charset="2"/>
              <a:buChar char="v"/>
            </a:pPr>
            <a:r>
              <a:rPr lang="el-GR" sz="3200" spc="-1" dirty="0">
                <a:solidFill>
                  <a:srgbClr val="FFC000"/>
                </a:solidFill>
                <a:latin typeface="Arial Black" pitchFamily="34" charset="0"/>
              </a:rPr>
              <a:t>Πώς να επανασυνδεθούμε με τη φύση</a:t>
            </a:r>
          </a:p>
          <a:p>
            <a:pPr marL="285750" indent="-285750" algn="ctr">
              <a:lnSpc>
                <a:spcPct val="170000"/>
              </a:lnSpc>
              <a:buFont typeface="Wingdings" pitchFamily="2" charset="2"/>
              <a:buChar char="v"/>
            </a:pPr>
            <a:r>
              <a:rPr lang="el-GR" sz="3200" spc="-1" dirty="0">
                <a:solidFill>
                  <a:srgbClr val="FFC000"/>
                </a:solidFill>
                <a:latin typeface="Arial Black" pitchFamily="34" charset="0"/>
              </a:rPr>
              <a:t>Πώς να επαναχρησιμοποιούμε υλικά</a:t>
            </a:r>
          </a:p>
          <a:p>
            <a:pPr marL="285750" indent="-285750" algn="ctr">
              <a:lnSpc>
                <a:spcPct val="170000"/>
              </a:lnSpc>
              <a:buFont typeface="Wingdings" pitchFamily="2" charset="2"/>
              <a:buChar char="v"/>
            </a:pPr>
            <a:r>
              <a:rPr lang="el-GR" sz="3200" spc="-1" dirty="0">
                <a:solidFill>
                  <a:srgbClr val="FFC000"/>
                </a:solidFill>
                <a:latin typeface="Arial Black" pitchFamily="34" charset="0"/>
              </a:rPr>
              <a:t>Πώς να σχεδιάσουμε εκπαιδευτικά σενάρια αξιοποιώντας τα 4 </a:t>
            </a:r>
            <a:r>
              <a:rPr lang="en-US" sz="3200" spc="-1" dirty="0">
                <a:solidFill>
                  <a:srgbClr val="FFC000"/>
                </a:solidFill>
                <a:latin typeface="Arial Black" pitchFamily="34" charset="0"/>
              </a:rPr>
              <a:t>C’s: </a:t>
            </a:r>
            <a:r>
              <a:rPr lang="en-US" sz="3200" spc="-1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C</a:t>
            </a:r>
            <a:r>
              <a:rPr lang="en-US" sz="3200" spc="-1" dirty="0">
                <a:solidFill>
                  <a:srgbClr val="FFC000"/>
                </a:solidFill>
                <a:latin typeface="Arial Black" pitchFamily="34" charset="0"/>
              </a:rPr>
              <a:t>onnecting, </a:t>
            </a:r>
            <a:r>
              <a:rPr lang="en-US" sz="3200" spc="-1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C</a:t>
            </a:r>
            <a:r>
              <a:rPr lang="en-US" sz="3200" spc="-1" dirty="0">
                <a:solidFill>
                  <a:srgbClr val="FFC000"/>
                </a:solidFill>
                <a:latin typeface="Arial Black" pitchFamily="34" charset="0"/>
              </a:rPr>
              <a:t>ommunicating, </a:t>
            </a:r>
            <a:r>
              <a:rPr lang="en-US" sz="3200" spc="-1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C</a:t>
            </a:r>
            <a:r>
              <a:rPr lang="en-US" sz="3200" spc="-1" dirty="0">
                <a:solidFill>
                  <a:srgbClr val="FFC000"/>
                </a:solidFill>
                <a:latin typeface="Arial Black" pitchFamily="34" charset="0"/>
              </a:rPr>
              <a:t>ollaborating, </a:t>
            </a:r>
            <a:r>
              <a:rPr lang="en-US" sz="3200" spc="-1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C</a:t>
            </a:r>
            <a:r>
              <a:rPr lang="en-US" sz="3200" spc="-1" dirty="0">
                <a:solidFill>
                  <a:srgbClr val="FFC000"/>
                </a:solidFill>
                <a:latin typeface="Arial Black" pitchFamily="34" charset="0"/>
              </a:rPr>
              <a:t>reating</a:t>
            </a:r>
          </a:p>
        </p:txBody>
      </p:sp>
      <p:sp>
        <p:nvSpPr>
          <p:cNvPr id="59" name="TextShape 3"/>
          <p:cNvSpPr txBox="1"/>
          <p:nvPr/>
        </p:nvSpPr>
        <p:spPr>
          <a:xfrm>
            <a:off x="515268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60" name="TextShape 4"/>
          <p:cNvSpPr txBox="1"/>
          <p:nvPr/>
        </p:nvSpPr>
        <p:spPr>
          <a:xfrm>
            <a:off x="50400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pic>
        <p:nvPicPr>
          <p:cNvPr id="6" name="Εικόνα 5"/>
          <p:cNvPicPr/>
          <p:nvPr/>
        </p:nvPicPr>
        <p:blipFill>
          <a:blip r:embed="rId2"/>
          <a:stretch/>
        </p:blipFill>
        <p:spPr>
          <a:xfrm>
            <a:off x="0" y="-3960"/>
            <a:ext cx="2160000" cy="903960"/>
          </a:xfrm>
          <a:prstGeom prst="rect">
            <a:avLst/>
          </a:prstGeom>
          <a:ln w="0">
            <a:noFill/>
          </a:ln>
        </p:spPr>
      </p:pic>
      <p:pic>
        <p:nvPicPr>
          <p:cNvPr id="7" name="Εικόνα 6"/>
          <p:cNvPicPr/>
          <p:nvPr/>
        </p:nvPicPr>
        <p:blipFill>
          <a:blip r:embed="rId3"/>
          <a:stretch/>
        </p:blipFill>
        <p:spPr>
          <a:xfrm>
            <a:off x="0" y="4680000"/>
            <a:ext cx="3420000" cy="900000"/>
          </a:xfrm>
          <a:prstGeom prst="rect">
            <a:avLst/>
          </a:prstGeom>
          <a:ln w="0">
            <a:noFill/>
          </a:ln>
        </p:spPr>
      </p:pic>
      <p:pic>
        <p:nvPicPr>
          <p:cNvPr id="8" name="Εικόνα 7"/>
          <p:cNvPicPr/>
          <p:nvPr/>
        </p:nvPicPr>
        <p:blipFill>
          <a:blip r:embed="rId4"/>
          <a:stretch/>
        </p:blipFill>
        <p:spPr>
          <a:xfrm>
            <a:off x="7920000" y="4860000"/>
            <a:ext cx="1980000" cy="720000"/>
          </a:xfrm>
          <a:prstGeom prst="rect">
            <a:avLst/>
          </a:prstGeom>
          <a:ln w="0">
            <a:noFill/>
          </a:ln>
        </p:spPr>
      </p:pic>
      <p:pic>
        <p:nvPicPr>
          <p:cNvPr id="2" name="Εικόνα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59653">
            <a:off x="7370123" y="381496"/>
            <a:ext cx="2520280" cy="1890210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42635">
            <a:off x="5132851" y="118126"/>
            <a:ext cx="1772853" cy="2331219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16" y="2710514"/>
            <a:ext cx="2664297" cy="1998223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820" y="3601295"/>
            <a:ext cx="1349094" cy="1803301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01015" y="3500469"/>
            <a:ext cx="1311041" cy="17524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/>
          <p:nvPr/>
        </p:nvPicPr>
        <p:blipFill>
          <a:blip r:embed="rId2"/>
          <a:stretch/>
        </p:blipFill>
        <p:spPr>
          <a:xfrm>
            <a:off x="0" y="-3960"/>
            <a:ext cx="2160000" cy="903960"/>
          </a:xfrm>
          <a:prstGeom prst="rect">
            <a:avLst/>
          </a:prstGeom>
          <a:ln w="0">
            <a:noFill/>
          </a:ln>
        </p:spPr>
      </p:pic>
      <p:pic>
        <p:nvPicPr>
          <p:cNvPr id="3" name="Εικόνα 2"/>
          <p:cNvPicPr/>
          <p:nvPr/>
        </p:nvPicPr>
        <p:blipFill>
          <a:blip r:embed="rId3"/>
          <a:stretch/>
        </p:blipFill>
        <p:spPr>
          <a:xfrm>
            <a:off x="0" y="4680000"/>
            <a:ext cx="3420000" cy="900000"/>
          </a:xfrm>
          <a:prstGeom prst="rect">
            <a:avLst/>
          </a:prstGeom>
          <a:ln w="0">
            <a:noFill/>
          </a:ln>
        </p:spPr>
      </p:pic>
      <p:pic>
        <p:nvPicPr>
          <p:cNvPr id="4" name="Εικόνα 3"/>
          <p:cNvPicPr/>
          <p:nvPr/>
        </p:nvPicPr>
        <p:blipFill>
          <a:blip r:embed="rId4"/>
          <a:stretch/>
        </p:blipFill>
        <p:spPr>
          <a:xfrm>
            <a:off x="7920000" y="4860000"/>
            <a:ext cx="1980000" cy="720000"/>
          </a:xfrm>
          <a:prstGeom prst="rect">
            <a:avLst/>
          </a:prstGeom>
          <a:ln w="0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592040" y="387003"/>
            <a:ext cx="72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FFC000"/>
                </a:solidFill>
              </a:rPr>
              <a:t>Επίσκεψη στο κοντινό νησάκι </a:t>
            </a:r>
            <a:r>
              <a:rPr lang="en-US" b="1" dirty="0" err="1" smtClean="0">
                <a:solidFill>
                  <a:srgbClr val="FFC000"/>
                </a:solidFill>
              </a:rPr>
              <a:t>Mustikkaama</a:t>
            </a:r>
            <a:endParaRPr lang="en-US" b="1" dirty="0" smtClean="0">
              <a:solidFill>
                <a:srgbClr val="FFC000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l-GR" b="1" dirty="0" smtClean="0">
                <a:solidFill>
                  <a:srgbClr val="FFC000"/>
                </a:solidFill>
              </a:rPr>
              <a:t>Αγροτόσπιτο- σχολικός κήπος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l-GR" b="1" dirty="0" smtClean="0">
                <a:solidFill>
                  <a:srgbClr val="FFC000"/>
                </a:solidFill>
              </a:rPr>
              <a:t>Δραστηριότητες αναψυχής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b="1" dirty="0" smtClean="0">
                <a:solidFill>
                  <a:srgbClr val="FFC000"/>
                </a:solidFill>
              </a:rPr>
              <a:t>Goose Chase</a:t>
            </a:r>
            <a:r>
              <a:rPr lang="el-GR" b="1" dirty="0" smtClean="0">
                <a:solidFill>
                  <a:srgbClr val="FFC000"/>
                </a:solidFill>
              </a:rPr>
              <a:t>- εφαρμογή/ ολοκλήρωση </a:t>
            </a:r>
            <a:r>
              <a:rPr lang="en-US" b="1" dirty="0" smtClean="0">
                <a:solidFill>
                  <a:srgbClr val="FFC000"/>
                </a:solidFill>
              </a:rPr>
              <a:t>tasks</a:t>
            </a:r>
            <a:endParaRPr lang="el-GR" b="1" dirty="0">
              <a:solidFill>
                <a:srgbClr val="FFC000"/>
              </a:solidFill>
            </a:endParaRP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0375" y="1324597"/>
            <a:ext cx="1728192" cy="1293165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08064" y="1971179"/>
            <a:ext cx="1570503" cy="2835276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28344" y="3388817"/>
            <a:ext cx="984203" cy="2024646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600" y="1539131"/>
            <a:ext cx="1860153" cy="1395115"/>
          </a:xfrm>
          <a:prstGeom prst="rect">
            <a:avLst/>
          </a:prstGeom>
        </p:spPr>
      </p:pic>
      <p:pic>
        <p:nvPicPr>
          <p:cNvPr id="10" name="Εικόνα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62490" y="3433317"/>
            <a:ext cx="1318847" cy="986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90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/>
          <p:nvPr/>
        </p:nvPicPr>
        <p:blipFill>
          <a:blip r:embed="rId2"/>
          <a:stretch/>
        </p:blipFill>
        <p:spPr>
          <a:xfrm>
            <a:off x="0" y="-3960"/>
            <a:ext cx="2160000" cy="903960"/>
          </a:xfrm>
          <a:prstGeom prst="rect">
            <a:avLst/>
          </a:prstGeom>
          <a:ln w="0">
            <a:noFill/>
          </a:ln>
        </p:spPr>
      </p:pic>
      <p:pic>
        <p:nvPicPr>
          <p:cNvPr id="3" name="Εικόνα 2"/>
          <p:cNvPicPr/>
          <p:nvPr/>
        </p:nvPicPr>
        <p:blipFill>
          <a:blip r:embed="rId3"/>
          <a:stretch/>
        </p:blipFill>
        <p:spPr>
          <a:xfrm>
            <a:off x="0" y="4680000"/>
            <a:ext cx="3420000" cy="900000"/>
          </a:xfrm>
          <a:prstGeom prst="rect">
            <a:avLst/>
          </a:prstGeom>
          <a:ln w="0">
            <a:noFill/>
          </a:ln>
        </p:spPr>
      </p:pic>
      <p:pic>
        <p:nvPicPr>
          <p:cNvPr id="4" name="Εικόνα 3"/>
          <p:cNvPicPr/>
          <p:nvPr/>
        </p:nvPicPr>
        <p:blipFill>
          <a:blip r:embed="rId4"/>
          <a:stretch/>
        </p:blipFill>
        <p:spPr>
          <a:xfrm>
            <a:off x="7920000" y="4860000"/>
            <a:ext cx="1980000" cy="720000"/>
          </a:xfrm>
          <a:prstGeom prst="rect">
            <a:avLst/>
          </a:prstGeom>
          <a:ln w="0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4464248" y="900000"/>
            <a:ext cx="46085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Life in Helsinki</a:t>
            </a:r>
          </a:p>
          <a:p>
            <a:r>
              <a:rPr lang="en-US" b="1" dirty="0" err="1" smtClean="0">
                <a:solidFill>
                  <a:srgbClr val="FFC000"/>
                </a:solidFill>
              </a:rPr>
              <a:t>Oodi</a:t>
            </a:r>
            <a:r>
              <a:rPr lang="en-US" b="1" dirty="0" smtClean="0">
                <a:solidFill>
                  <a:srgbClr val="FFC000"/>
                </a:solidFill>
              </a:rPr>
              <a:t> Public Library:</a:t>
            </a:r>
            <a:r>
              <a:rPr lang="el-GR" b="1" dirty="0" smtClean="0">
                <a:solidFill>
                  <a:srgbClr val="FFC000"/>
                </a:solidFill>
              </a:rPr>
              <a:t> Μια κυψέλη Πολιτισμού</a:t>
            </a:r>
          </a:p>
          <a:p>
            <a:r>
              <a:rPr lang="el-GR" b="1" dirty="0" smtClean="0">
                <a:solidFill>
                  <a:srgbClr val="FFC000"/>
                </a:solidFill>
              </a:rPr>
              <a:t>Δωρεάν</a:t>
            </a:r>
            <a:r>
              <a:rPr lang="en-US" b="1" dirty="0" smtClean="0">
                <a:solidFill>
                  <a:srgbClr val="FFC000"/>
                </a:solidFill>
              </a:rPr>
              <a:t>: </a:t>
            </a:r>
            <a:r>
              <a:rPr lang="el-GR" b="1" dirty="0" smtClean="0">
                <a:solidFill>
                  <a:srgbClr val="FFC000"/>
                </a:solidFill>
              </a:rPr>
              <a:t>Ομάδες εργασίας, χώρος μαγειρικής, ηχογράφηση μουσικής, παιχνίδια, σημείο συνάντησης</a:t>
            </a:r>
          </a:p>
          <a:p>
            <a:r>
              <a:rPr lang="el-GR" b="1" dirty="0" smtClean="0">
                <a:solidFill>
                  <a:srgbClr val="FFC000"/>
                </a:solidFill>
              </a:rPr>
              <a:t>Επί πληρωμή</a:t>
            </a:r>
            <a:r>
              <a:rPr lang="en-US" b="1" dirty="0" smtClean="0">
                <a:solidFill>
                  <a:srgbClr val="FFC000"/>
                </a:solidFill>
              </a:rPr>
              <a:t>: 3D printing, </a:t>
            </a:r>
            <a:r>
              <a:rPr lang="el-GR" b="1" dirty="0" smtClean="0">
                <a:solidFill>
                  <a:srgbClr val="FFC000"/>
                </a:solidFill>
              </a:rPr>
              <a:t>έγχρωμες εκτυπώσεις</a:t>
            </a:r>
            <a:endParaRPr lang="el-GR" b="1" dirty="0">
              <a:solidFill>
                <a:srgbClr val="FFC000"/>
              </a:solidFill>
            </a:endParaRP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47932">
            <a:off x="287784" y="1035076"/>
            <a:ext cx="1077419" cy="1440160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49983">
            <a:off x="1661307" y="904667"/>
            <a:ext cx="1154829" cy="1543631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25098">
            <a:off x="668887" y="2743543"/>
            <a:ext cx="1227491" cy="1640757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368" y="3361194"/>
            <a:ext cx="1474688" cy="1971179"/>
          </a:xfrm>
          <a:prstGeom prst="rect">
            <a:avLst/>
          </a:prstGeom>
        </p:spPr>
      </p:pic>
      <p:pic>
        <p:nvPicPr>
          <p:cNvPr id="10" name="Εικόνα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40953">
            <a:off x="2124521" y="2846954"/>
            <a:ext cx="1539572" cy="115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3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/>
          <p:nvPr/>
        </p:nvPicPr>
        <p:blipFill>
          <a:blip r:embed="rId2"/>
          <a:stretch/>
        </p:blipFill>
        <p:spPr>
          <a:xfrm>
            <a:off x="0" y="-3960"/>
            <a:ext cx="2160000" cy="903960"/>
          </a:xfrm>
          <a:prstGeom prst="rect">
            <a:avLst/>
          </a:prstGeom>
          <a:ln w="0">
            <a:noFill/>
          </a:ln>
        </p:spPr>
      </p:pic>
      <p:pic>
        <p:nvPicPr>
          <p:cNvPr id="3" name="Εικόνα 2"/>
          <p:cNvPicPr/>
          <p:nvPr/>
        </p:nvPicPr>
        <p:blipFill>
          <a:blip r:embed="rId3"/>
          <a:stretch/>
        </p:blipFill>
        <p:spPr>
          <a:xfrm>
            <a:off x="0" y="4680000"/>
            <a:ext cx="3420000" cy="900000"/>
          </a:xfrm>
          <a:prstGeom prst="rect">
            <a:avLst/>
          </a:prstGeom>
          <a:ln w="0">
            <a:noFill/>
          </a:ln>
        </p:spPr>
      </p:pic>
      <p:pic>
        <p:nvPicPr>
          <p:cNvPr id="4" name="Εικόνα 3"/>
          <p:cNvPicPr/>
          <p:nvPr/>
        </p:nvPicPr>
        <p:blipFill>
          <a:blip r:embed="rId4"/>
          <a:stretch/>
        </p:blipFill>
        <p:spPr>
          <a:xfrm>
            <a:off x="7920000" y="4860000"/>
            <a:ext cx="1980000" cy="720000"/>
          </a:xfrm>
          <a:prstGeom prst="rect">
            <a:avLst/>
          </a:prstGeom>
          <a:ln w="0">
            <a:noFill/>
          </a:ln>
        </p:spPr>
      </p:pic>
      <p:sp>
        <p:nvSpPr>
          <p:cNvPr id="5" name="Ορθογώνιο 4"/>
          <p:cNvSpPr/>
          <p:nvPr/>
        </p:nvSpPr>
        <p:spPr>
          <a:xfrm>
            <a:off x="3168104" y="3123305"/>
            <a:ext cx="68407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Life in </a:t>
            </a:r>
            <a:r>
              <a:rPr lang="en-US" b="1" dirty="0" smtClean="0">
                <a:solidFill>
                  <a:srgbClr val="FFC000"/>
                </a:solidFill>
              </a:rPr>
              <a:t>Helsinki</a:t>
            </a:r>
            <a:endParaRPr lang="el-GR" b="1" dirty="0" smtClean="0">
              <a:solidFill>
                <a:srgbClr val="FFC000"/>
              </a:solidFill>
            </a:endParaRPr>
          </a:p>
          <a:p>
            <a:r>
              <a:rPr lang="en-US" b="1" dirty="0" smtClean="0">
                <a:solidFill>
                  <a:srgbClr val="FFC000"/>
                </a:solidFill>
              </a:rPr>
              <a:t>Helsinki Art Museum &amp; National Museum</a:t>
            </a:r>
          </a:p>
          <a:p>
            <a:r>
              <a:rPr lang="el-GR" b="1" dirty="0" smtClean="0">
                <a:solidFill>
                  <a:srgbClr val="FFC000"/>
                </a:solidFill>
              </a:rPr>
              <a:t>Εκεί που το παρελθόν συναντά το παρόν μέσα από την αλληλεπίδραση και τη </a:t>
            </a:r>
            <a:r>
              <a:rPr lang="el-GR" b="1" dirty="0" err="1" smtClean="0">
                <a:solidFill>
                  <a:srgbClr val="FFC000"/>
                </a:solidFill>
              </a:rPr>
              <a:t>διάδραση</a:t>
            </a:r>
            <a:r>
              <a:rPr lang="el-GR" b="1" dirty="0" smtClean="0">
                <a:solidFill>
                  <a:srgbClr val="FFC000"/>
                </a:solidFill>
              </a:rPr>
              <a:t>. </a:t>
            </a:r>
          </a:p>
          <a:p>
            <a:r>
              <a:rPr lang="el-GR" b="1" dirty="0" smtClean="0">
                <a:solidFill>
                  <a:srgbClr val="FFC000"/>
                </a:solidFill>
              </a:rPr>
              <a:t>Ζωγραφική, ανάγνωση. </a:t>
            </a:r>
            <a:endParaRPr lang="en-US" b="1" dirty="0">
              <a:solidFill>
                <a:srgbClr val="FFC000"/>
              </a:solidFill>
            </a:endParaRP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84" y="900000"/>
            <a:ext cx="1623993" cy="1215195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482" y="900000"/>
            <a:ext cx="1615036" cy="1208493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56236" y="766430"/>
            <a:ext cx="1944216" cy="1296144"/>
          </a:xfrm>
          <a:prstGeom prst="rect">
            <a:avLst/>
          </a:prstGeom>
        </p:spPr>
      </p:pic>
      <p:pic>
        <p:nvPicPr>
          <p:cNvPr id="10" name="Εικόνα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656" y="3192945"/>
            <a:ext cx="1772853" cy="1232598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37077" y="3392990"/>
            <a:ext cx="1565909" cy="1008112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975586" y="473226"/>
            <a:ext cx="1888826" cy="1827163"/>
          </a:xfrm>
          <a:prstGeom prst="rect">
            <a:avLst/>
          </a:prstGeom>
        </p:spPr>
      </p:pic>
      <p:sp>
        <p:nvSpPr>
          <p:cNvPr id="15" name="Ορθογώνιο 14"/>
          <p:cNvSpPr/>
          <p:nvPr/>
        </p:nvSpPr>
        <p:spPr>
          <a:xfrm>
            <a:off x="215776" y="2259211"/>
            <a:ext cx="2520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rgbClr val="FFC000"/>
                </a:solidFill>
              </a:rPr>
              <a:t>Μια νύχτα στο </a:t>
            </a:r>
            <a:r>
              <a:rPr lang="el-GR" b="1" dirty="0" smtClean="0">
                <a:solidFill>
                  <a:srgbClr val="FFC000"/>
                </a:solidFill>
              </a:rPr>
              <a:t>μουσείο…</a:t>
            </a:r>
            <a:endParaRPr lang="el-GR" dirty="0"/>
          </a:p>
        </p:txBody>
      </p:sp>
      <p:sp>
        <p:nvSpPr>
          <p:cNvPr id="16" name="Ορθογώνιο 15"/>
          <p:cNvSpPr/>
          <p:nvPr/>
        </p:nvSpPr>
        <p:spPr>
          <a:xfrm>
            <a:off x="4680272" y="2331221"/>
            <a:ext cx="16561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rgbClr val="FFC000"/>
                </a:solidFill>
              </a:rPr>
              <a:t>…</a:t>
            </a:r>
            <a:r>
              <a:rPr lang="el-GR" b="1" dirty="0" smtClean="0">
                <a:solidFill>
                  <a:srgbClr val="FFC000"/>
                </a:solidFill>
              </a:rPr>
              <a:t>χωρίς παπούτσια!</a:t>
            </a:r>
            <a:endParaRPr lang="en-US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24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/>
          <p:nvPr/>
        </p:nvPicPr>
        <p:blipFill>
          <a:blip r:embed="rId2"/>
          <a:stretch/>
        </p:blipFill>
        <p:spPr>
          <a:xfrm>
            <a:off x="0" y="-3960"/>
            <a:ext cx="2160000" cy="903960"/>
          </a:xfrm>
          <a:prstGeom prst="rect">
            <a:avLst/>
          </a:prstGeom>
          <a:ln w="0">
            <a:noFill/>
          </a:ln>
        </p:spPr>
      </p:pic>
      <p:pic>
        <p:nvPicPr>
          <p:cNvPr id="3" name="Εικόνα 2"/>
          <p:cNvPicPr/>
          <p:nvPr/>
        </p:nvPicPr>
        <p:blipFill>
          <a:blip r:embed="rId3"/>
          <a:stretch/>
        </p:blipFill>
        <p:spPr>
          <a:xfrm>
            <a:off x="0" y="4680000"/>
            <a:ext cx="3420000" cy="900000"/>
          </a:xfrm>
          <a:prstGeom prst="rect">
            <a:avLst/>
          </a:prstGeom>
          <a:ln w="0">
            <a:noFill/>
          </a:ln>
        </p:spPr>
      </p:pic>
      <p:pic>
        <p:nvPicPr>
          <p:cNvPr id="4" name="Εικόνα 3"/>
          <p:cNvPicPr/>
          <p:nvPr/>
        </p:nvPicPr>
        <p:blipFill>
          <a:blip r:embed="rId4"/>
          <a:stretch/>
        </p:blipFill>
        <p:spPr>
          <a:xfrm>
            <a:off x="7920000" y="4860000"/>
            <a:ext cx="1980000" cy="720000"/>
          </a:xfrm>
          <a:prstGeom prst="rect">
            <a:avLst/>
          </a:prstGeom>
          <a:ln w="0">
            <a:noFill/>
          </a:ln>
        </p:spPr>
      </p:pic>
      <p:sp>
        <p:nvSpPr>
          <p:cNvPr id="5" name="Ορθογώνιο 4"/>
          <p:cNvSpPr/>
          <p:nvPr/>
        </p:nvSpPr>
        <p:spPr>
          <a:xfrm>
            <a:off x="4133655" y="2650609"/>
            <a:ext cx="52991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Life in </a:t>
            </a:r>
            <a:r>
              <a:rPr lang="en-US" b="1" dirty="0" smtClean="0">
                <a:solidFill>
                  <a:srgbClr val="FFC000"/>
                </a:solidFill>
              </a:rPr>
              <a:t>Helsinki:</a:t>
            </a:r>
          </a:p>
          <a:p>
            <a:r>
              <a:rPr lang="el-GR" b="1" dirty="0" smtClean="0">
                <a:solidFill>
                  <a:srgbClr val="FFC000"/>
                </a:solidFill>
              </a:rPr>
              <a:t>Όταν η κλιματική αλλαγή </a:t>
            </a:r>
            <a:r>
              <a:rPr lang="en-US" b="1" dirty="0" smtClean="0">
                <a:solidFill>
                  <a:srgbClr val="FFC000"/>
                </a:solidFill>
              </a:rPr>
              <a:t>(!) </a:t>
            </a:r>
            <a:r>
              <a:rPr lang="el-GR" b="1" dirty="0" smtClean="0">
                <a:solidFill>
                  <a:srgbClr val="FFC000"/>
                </a:solidFill>
              </a:rPr>
              <a:t>ευνοεί τη βόλτα στην πόλη (δυστυχώς)</a:t>
            </a:r>
            <a:r>
              <a:rPr lang="en-US" b="1" dirty="0" smtClean="0">
                <a:solidFill>
                  <a:srgbClr val="FFC000"/>
                </a:solidFill>
              </a:rPr>
              <a:t>…</a:t>
            </a:r>
            <a:endParaRPr lang="el-GR" b="1" dirty="0">
              <a:solidFill>
                <a:srgbClr val="FFC000"/>
              </a:solidFill>
            </a:endParaRP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69" y="837182"/>
            <a:ext cx="1728192" cy="1293165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025" y="801114"/>
            <a:ext cx="1776394" cy="1329233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04058" y="540966"/>
            <a:ext cx="1844861" cy="1380465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75226" y="534592"/>
            <a:ext cx="1725810" cy="1291382"/>
          </a:xfrm>
          <a:prstGeom prst="rect">
            <a:avLst/>
          </a:prstGeom>
        </p:spPr>
      </p:pic>
      <p:pic>
        <p:nvPicPr>
          <p:cNvPr id="10" name="Εικόνα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961" y="3095599"/>
            <a:ext cx="1373465" cy="1835876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556573" y="823070"/>
            <a:ext cx="1728192" cy="1432123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80271" y="3603886"/>
            <a:ext cx="1512169" cy="206666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24488" y="4059411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FFC000"/>
                </a:solidFill>
              </a:rPr>
              <a:t>Σούπα Σολωμού</a:t>
            </a:r>
            <a:endParaRPr lang="el-GR" dirty="0">
              <a:solidFill>
                <a:srgbClr val="FFC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04008" y="2259211"/>
            <a:ext cx="5400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00B050"/>
                </a:solidFill>
              </a:rPr>
              <a:t>Πράσινο παντού, ακόμη και στο τραμ!</a:t>
            </a:r>
            <a:endParaRPr lang="el-GR" dirty="0">
              <a:solidFill>
                <a:srgbClr val="00B05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3769" y="2259211"/>
            <a:ext cx="18722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chemeClr val="tx2"/>
                </a:solidFill>
              </a:rPr>
              <a:t>Οι </a:t>
            </a:r>
            <a:r>
              <a:rPr lang="el-GR" dirty="0" err="1" smtClean="0">
                <a:solidFill>
                  <a:schemeClr val="tx2"/>
                </a:solidFill>
              </a:rPr>
              <a:t>Φινλανδοί</a:t>
            </a:r>
            <a:r>
              <a:rPr lang="el-GR" dirty="0" smtClean="0">
                <a:solidFill>
                  <a:schemeClr val="tx2"/>
                </a:solidFill>
              </a:rPr>
              <a:t> ξέρουν να απολαμβάνουν τη μέρα τους ανάλογα με τον καιρό!</a:t>
            </a:r>
            <a:endParaRPr lang="el-GR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50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</TotalTime>
  <Words>380</Words>
  <Application>Microsoft Office PowerPoint</Application>
  <PresentationFormat>Προσαρμογή</PresentationFormat>
  <Paragraphs>55</Paragraphs>
  <Slides>11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2" baseType="lpstr">
      <vt:lpstr>Office Theme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MaryLou</dc:creator>
  <cp:lastModifiedBy>Windows User</cp:lastModifiedBy>
  <cp:revision>35</cp:revision>
  <dcterms:created xsi:type="dcterms:W3CDTF">2023-05-31T16:27:53Z</dcterms:created>
  <dcterms:modified xsi:type="dcterms:W3CDTF">2023-06-05T12:53:31Z</dcterms:modified>
  <dc:language>el-GR</dc:language>
</cp:coreProperties>
</file>